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1355" r:id="rId3"/>
    <p:sldId id="257" r:id="rId4"/>
    <p:sldId id="258" r:id="rId5"/>
    <p:sldId id="1454" r:id="rId6"/>
    <p:sldId id="1455" r:id="rId7"/>
    <p:sldId id="1456" r:id="rId8"/>
    <p:sldId id="1457" r:id="rId9"/>
    <p:sldId id="1458" r:id="rId10"/>
    <p:sldId id="1436" r:id="rId11"/>
    <p:sldId id="1459" r:id="rId12"/>
    <p:sldId id="1461" r:id="rId13"/>
    <p:sldId id="1462" r:id="rId14"/>
    <p:sldId id="1463" r:id="rId15"/>
    <p:sldId id="1486" r:id="rId16"/>
    <p:sldId id="1464" r:id="rId17"/>
    <p:sldId id="1465" r:id="rId18"/>
    <p:sldId id="1466" r:id="rId19"/>
    <p:sldId id="1467" r:id="rId20"/>
    <p:sldId id="1468" r:id="rId21"/>
    <p:sldId id="1469" r:id="rId22"/>
    <p:sldId id="1470" r:id="rId23"/>
    <p:sldId id="1471" r:id="rId24"/>
    <p:sldId id="1472" r:id="rId25"/>
    <p:sldId id="1473" r:id="rId26"/>
    <p:sldId id="1474" r:id="rId27"/>
    <p:sldId id="1475" r:id="rId28"/>
    <p:sldId id="1476" r:id="rId29"/>
    <p:sldId id="1477" r:id="rId30"/>
    <p:sldId id="1478" r:id="rId31"/>
    <p:sldId id="1479" r:id="rId32"/>
    <p:sldId id="1480" r:id="rId33"/>
    <p:sldId id="1481" r:id="rId34"/>
    <p:sldId id="1482" r:id="rId35"/>
    <p:sldId id="1483" r:id="rId36"/>
    <p:sldId id="1484" r:id="rId37"/>
    <p:sldId id="1485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AEA"/>
    <a:srgbClr val="F2EDF3"/>
    <a:srgbClr val="F3F7F6"/>
    <a:srgbClr val="FBFBF7"/>
    <a:srgbClr val="F1949A"/>
    <a:srgbClr val="9BE2EB"/>
    <a:srgbClr val="D1A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1" autoAdjust="0"/>
    <p:restoredTop sz="93141" autoAdjust="0"/>
  </p:normalViewPr>
  <p:slideViewPr>
    <p:cSldViewPr snapToGrid="0">
      <p:cViewPr varScale="1">
        <p:scale>
          <a:sx n="72" d="100"/>
          <a:sy n="72" d="100"/>
        </p:scale>
        <p:origin x="24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C8B57-F7F5-48B4-B022-65B10CD3A58D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374A3-9541-4525-ABB8-321E5869E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326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26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C94F1-7147-43D7-8CF9-B331CDDFCE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9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9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18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27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18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84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71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8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3EB167C-9499-489D-BE0D-271CE54EF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5" t="71162" r="15998" b="13290"/>
          <a:stretch/>
        </p:blipFill>
        <p:spPr>
          <a:xfrm rot="5400000" flipV="1">
            <a:off x="-497305" y="497305"/>
            <a:ext cx="2662989" cy="16683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863326F-2E70-471C-B53D-E7E529DCEC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5" t="-13346" r="40045" b="79303"/>
          <a:stretch/>
        </p:blipFill>
        <p:spPr>
          <a:xfrm>
            <a:off x="9160042" y="4331367"/>
            <a:ext cx="3031958" cy="25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canvas.com/editor/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" TargetMode="External"/><Relationship Id="rId2" Type="http://schemas.openxmlformats.org/officeDocument/2006/relationships/hyperlink" Target="https://book.douban.com/subject/26349497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nblogs.com/wanb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BE33299-6EE3-4EE8-A9D2-DA4F49F4B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6" t="62657"/>
          <a:stretch/>
        </p:blipFill>
        <p:spPr>
          <a:xfrm rot="5400000" flipV="1">
            <a:off x="-752953" y="752953"/>
            <a:ext cx="5501992" cy="3996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B845A0A-D0DC-49BA-98A4-864FA416C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07" b="73047"/>
          <a:stretch/>
        </p:blipFill>
        <p:spPr>
          <a:xfrm>
            <a:off x="5374105" y="3429001"/>
            <a:ext cx="6817895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2F66AE7-F473-47F6-9224-A51E97875C89}"/>
              </a:ext>
            </a:extLst>
          </p:cNvPr>
          <p:cNvSpPr txBox="1"/>
          <p:nvPr/>
        </p:nvSpPr>
        <p:spPr>
          <a:xfrm>
            <a:off x="551500" y="2115470"/>
            <a:ext cx="11313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20204" pitchFamily="34" charset="0"/>
              </a:rPr>
              <a:t>WebGL&amp;three.js</a:t>
            </a:r>
            <a:r>
              <a:rPr lang="zh-CN" altLang="en-US" sz="8000" b="1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20204" pitchFamily="34" charset="0"/>
              </a:rPr>
              <a:t>介绍</a:t>
            </a:r>
            <a:endParaRPr lang="zh-CN" altLang="en-US" sz="8000" b="1" spc="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圆角矩形 11">
            <a:extLst>
              <a:ext uri="{FF2B5EF4-FFF2-40B4-BE49-F238E27FC236}">
                <a16:creationId xmlns:a16="http://schemas.microsoft.com/office/drawing/2014/main" xmlns="" id="{09FC4EF5-FBDE-4079-812E-57622121F9E6}"/>
              </a:ext>
            </a:extLst>
          </p:cNvPr>
          <p:cNvSpPr/>
          <p:nvPr/>
        </p:nvSpPr>
        <p:spPr>
          <a:xfrm>
            <a:off x="5225364" y="5255432"/>
            <a:ext cx="1973926" cy="44976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pc="3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汇报人</a:t>
            </a:r>
            <a:r>
              <a:rPr kumimoji="1" lang="en-US" altLang="zh-CN" spc="3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  <a:r>
              <a:rPr kumimoji="1" lang="zh-CN" altLang="en-US" spc="3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云程</a:t>
            </a:r>
            <a:endParaRPr kumimoji="1" lang="zh-CN" altLang="en-US" spc="3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3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ee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1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2217484" y="2072410"/>
            <a:ext cx="6350924" cy="37918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26" indent="-514326">
              <a:buFont typeface="Arial" panose="020B0604020202020204" pitchFamily="34" charset="0"/>
              <a:buAutoNum type="circleNumDbPlain"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Helvetica Neue Light"/>
              </a:rPr>
              <a:t>产品展示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Helvetica Neue Light"/>
            </a:endParaRPr>
          </a:p>
          <a:p>
            <a:pPr marL="514326" indent="-514326">
              <a:buFont typeface="Arial" panose="020B0604020202020204" pitchFamily="34" charset="0"/>
              <a:buAutoNum type="circleNumDbPlain"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Helvetica Neue Light"/>
              </a:rPr>
              <a:t>品牌及营销类网站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Helvetica Neue Light"/>
            </a:endParaRPr>
          </a:p>
          <a:p>
            <a:pPr marL="514326" indent="-514326">
              <a:buFont typeface="Arial" panose="020B0604020202020204" pitchFamily="34" charset="0"/>
              <a:buAutoNum type="circleNumDbPlain"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Helvetica Neue Light"/>
              </a:rPr>
              <a:t>应用  </a:t>
            </a:r>
            <a:r>
              <a:rPr lang="zh-CN" alt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Helvetica Neue Light"/>
              </a:rPr>
              <a:t>比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Helvetica Neue Light"/>
              </a:rPr>
              <a:t>如：衣服搭配、虚拟装修、工业物联网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Helvetica Neue Light"/>
            </a:endParaRPr>
          </a:p>
          <a:p>
            <a:pPr marL="514326" indent="-514326">
              <a:buFont typeface="Arial" panose="020B0604020202020204" pitchFamily="34" charset="0"/>
              <a:buAutoNum type="circleNumDbPlain"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Helvetica Neue Light"/>
              </a:rPr>
              <a:t>游戏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Helvetica Neue Light"/>
            </a:endParaRPr>
          </a:p>
          <a:p>
            <a:pPr marL="514326" indent="-514326">
              <a:buFont typeface="Arial" panose="020B0604020202020204" pitchFamily="34" charset="0"/>
              <a:buAutoNum type="circleNumDbPlain"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Helvetica Neue Light"/>
              </a:rPr>
              <a:t>webVR / webAR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5400" dirty="0" smtClean="0"/>
              <a:t>……</a:t>
            </a:r>
          </a:p>
          <a:p>
            <a:pPr marL="514326" indent="-514326">
              <a:buFont typeface="Arial" panose="020B0604020202020204" pitchFamily="34" charset="0"/>
              <a:buAutoNum type="circleNumDbPlain" startAt="3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298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2404C6D-1701-4BF6-A098-9E9D6A218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4619" b="71884"/>
          <a:stretch/>
        </p:blipFill>
        <p:spPr>
          <a:xfrm flipH="1" flipV="1">
            <a:off x="0" y="-39653"/>
            <a:ext cx="12192000" cy="48720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E260DD35-1C5C-4300-AA8E-AE2407D37608}"/>
              </a:ext>
            </a:extLst>
          </p:cNvPr>
          <p:cNvSpPr txBox="1"/>
          <p:nvPr/>
        </p:nvSpPr>
        <p:spPr>
          <a:xfrm>
            <a:off x="4157009" y="4044771"/>
            <a:ext cx="38779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该怎么做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6BAF173-5194-4298-9871-F95F10B14D3F}"/>
              </a:ext>
            </a:extLst>
          </p:cNvPr>
          <p:cNvSpPr txBox="1"/>
          <p:nvPr/>
        </p:nvSpPr>
        <p:spPr>
          <a:xfrm>
            <a:off x="3429248" y="5384094"/>
            <a:ext cx="5333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三维概念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开发框架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实现流程</a:t>
            </a:r>
            <a:endParaRPr lang="en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8740D92C-D2D3-46E7-ACF8-8C2DCF39592A}"/>
              </a:ext>
            </a:extLst>
          </p:cNvPr>
          <p:cNvGrpSpPr/>
          <p:nvPr/>
        </p:nvGrpSpPr>
        <p:grpSpPr>
          <a:xfrm>
            <a:off x="5277853" y="2253232"/>
            <a:ext cx="1636295" cy="1394235"/>
            <a:chOff x="3375094" y="2895785"/>
            <a:chExt cx="777647" cy="662608"/>
          </a:xfrm>
        </p:grpSpPr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xmlns="" id="{4C076230-408A-4BFB-8805-D2B1DBDE1A11}"/>
                </a:ext>
              </a:extLst>
            </p:cNvPr>
            <p:cNvSpPr/>
            <p:nvPr/>
          </p:nvSpPr>
          <p:spPr>
            <a:xfrm rot="2700000">
              <a:off x="343261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B7B14B67-670B-4EB0-B5C3-48A9B054B6CD}"/>
                </a:ext>
              </a:extLst>
            </p:cNvPr>
            <p:cNvSpPr txBox="1"/>
            <p:nvPr/>
          </p:nvSpPr>
          <p:spPr>
            <a:xfrm>
              <a:off x="3375094" y="2963802"/>
              <a:ext cx="777647" cy="5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kumimoji="1"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66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ap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265" y="95535"/>
            <a:ext cx="8816450" cy="661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360244"/>
              </p:ext>
            </p:extLst>
          </p:nvPr>
        </p:nvGraphicFramePr>
        <p:xfrm>
          <a:off x="1999644" y="2611475"/>
          <a:ext cx="7539645" cy="16166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13215">
                  <a:extLst>
                    <a:ext uri="{9D8B030D-6E8A-4147-A177-3AD203B41FA5}">
                      <a16:colId xmlns:a16="http://schemas.microsoft.com/office/drawing/2014/main" xmlns="" val="3382268959"/>
                    </a:ext>
                  </a:extLst>
                </a:gridCol>
                <a:gridCol w="2461147">
                  <a:extLst>
                    <a:ext uri="{9D8B030D-6E8A-4147-A177-3AD203B41FA5}">
                      <a16:colId xmlns:a16="http://schemas.microsoft.com/office/drawing/2014/main" xmlns="" val="1320006519"/>
                    </a:ext>
                  </a:extLst>
                </a:gridCol>
                <a:gridCol w="2565283">
                  <a:extLst>
                    <a:ext uri="{9D8B030D-6E8A-4147-A177-3AD203B41FA5}">
                      <a16:colId xmlns:a16="http://schemas.microsoft.com/office/drawing/2014/main" xmlns="" val="3679269701"/>
                    </a:ext>
                  </a:extLst>
                </a:gridCol>
              </a:tblGrid>
              <a:tr h="504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gl.POINTS</a:t>
                      </a:r>
                      <a:endParaRPr lang="zh-CN" altLang="en-US" sz="24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gl.LINES</a:t>
                      </a:r>
                      <a:endParaRPr lang="zh-CN" altLang="en-US" sz="24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gl.TRIANGLES</a:t>
                      </a:r>
                      <a:endParaRPr lang="zh-CN" altLang="en-US" sz="24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635757"/>
                  </a:ext>
                </a:extLst>
              </a:tr>
              <a:tr h="1112060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altLang="zh-CN" sz="190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●</a:t>
                      </a:r>
                      <a:endParaRPr lang="zh-CN" altLang="en-US" sz="19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360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╲</a:t>
                      </a:r>
                      <a:endParaRPr lang="zh-CN" altLang="en-US" sz="36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600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△</a:t>
                      </a:r>
                      <a:endParaRPr lang="zh-CN" altLang="en-US" sz="60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39194548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142699" y="1228299"/>
            <a:ext cx="7616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WebGL</a:t>
            </a:r>
            <a:r>
              <a:rPr kumimoji="1" lang="zh-CN" alt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绘图</a:t>
            </a:r>
            <a:r>
              <a:rPr kumimoji="1" lang="en-US" altLang="zh-CN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api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02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km.oa.com/files/photos/pictures/201703/1488661027_73_w660_h3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01" y="2052012"/>
            <a:ext cx="5721214" cy="311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348" y="2350222"/>
            <a:ext cx="1781462" cy="11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801328"/>
              </p:ext>
            </p:extLst>
          </p:nvPr>
        </p:nvGraphicFramePr>
        <p:xfrm>
          <a:off x="2604242" y="1802752"/>
          <a:ext cx="7697586" cy="4298759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2677442">
                  <a:extLst>
                    <a:ext uri="{9D8B030D-6E8A-4147-A177-3AD203B41FA5}">
                      <a16:colId xmlns:a16="http://schemas.microsoft.com/office/drawing/2014/main" xmlns="" val="3382268959"/>
                    </a:ext>
                  </a:extLst>
                </a:gridCol>
                <a:gridCol w="2454282">
                  <a:extLst>
                    <a:ext uri="{9D8B030D-6E8A-4147-A177-3AD203B41FA5}">
                      <a16:colId xmlns:a16="http://schemas.microsoft.com/office/drawing/2014/main" xmlns="" val="1320006519"/>
                    </a:ext>
                  </a:extLst>
                </a:gridCol>
                <a:gridCol w="2565862">
                  <a:extLst>
                    <a:ext uri="{9D8B030D-6E8A-4147-A177-3AD203B41FA5}">
                      <a16:colId xmlns:a16="http://schemas.microsoft.com/office/drawing/2014/main" xmlns="" val="36792697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Three.js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Babylon.js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PlayCanvas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635757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全面的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开源框架，可以使用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WebGL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Canvas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等多种方式进行渲染。</a:t>
                      </a:r>
                      <a:endParaRPr lang="zh-CN" altLang="en-US" sz="19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微软员工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David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主导开发的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游戏引擎，自带物理引擎，能方便创建光线、波浪纹理 。</a:t>
                      </a:r>
                      <a:endParaRPr lang="en-US" altLang="zh-CN" sz="19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zh-CN" altLang="en-US" sz="19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开源的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游戏引擎，拥有很强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hlinkClick r:id="rId2"/>
                        </a:rPr>
                        <a:t>在线编辑器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，开发者与设计师能协同完成项目。</a:t>
                      </a:r>
                      <a:endParaRPr lang="en-US" altLang="zh-CN" sz="19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zh-CN" altLang="en-US" sz="19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9194548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Watch: 1947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Watch: 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Watch: 217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8491327"/>
                  </a:ext>
                </a:extLst>
              </a:tr>
              <a:tr h="6182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Star: 31442</a:t>
                      </a:r>
                      <a:endParaRPr lang="zh-CN" altLang="en-US" sz="19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Star: 4246</a:t>
                      </a:r>
                      <a:endParaRPr lang="zh-CN" altLang="en-US" sz="19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Star: 2496</a:t>
                      </a:r>
                      <a:endParaRPr lang="zh-CN" altLang="en-US" sz="19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7591777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456597" y="545911"/>
            <a:ext cx="7616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从</a:t>
            </a:r>
            <a:r>
              <a:rPr kumimoji="1" lang="en-US" altLang="zh-CN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WebGL</a:t>
            </a:r>
            <a:r>
              <a:rPr kumimoji="1" lang="zh-CN" alt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框架开始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08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9708" y="2693222"/>
            <a:ext cx="848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三维场景的基本概念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177451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87285" y="3779679"/>
            <a:ext cx="1633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相机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Camera</a:t>
            </a: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即观察者视角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834" y="1704063"/>
            <a:ext cx="1843881" cy="18438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92" y="1704063"/>
            <a:ext cx="1837027" cy="1871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798" y="1697208"/>
            <a:ext cx="1864444" cy="1857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217" y="1738336"/>
            <a:ext cx="1823318" cy="183702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50826" y="3779679"/>
            <a:ext cx="1982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场景 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Sence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抽象为一个三维空间的容器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34384" y="3779679"/>
            <a:ext cx="20032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灯光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Light</a:t>
            </a: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光线照射到物体上，反射光使我们能够看到物体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73799" y="3779679"/>
            <a:ext cx="1940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材质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Material</a:t>
            </a: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即物体看起来是什么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质感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30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9708" y="2693222"/>
            <a:ext cx="848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三</a:t>
            </a:r>
            <a:r>
              <a:rPr kumimoji="1" lang="zh-CN" alt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维物体的</a:t>
            </a:r>
            <a:r>
              <a:rPr kumimoji="1" lang="zh-CN" alt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349065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97532" y="1519707"/>
            <a:ext cx="7547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什么是</a:t>
            </a:r>
            <a:r>
              <a:rPr kumimoji="1" lang="en-US" altLang="zh-CN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WebGL?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11481" y="3693851"/>
            <a:ext cx="7121062" cy="618772"/>
            <a:chOff x="1356850" y="3848398"/>
            <a:chExt cx="7121062" cy="618772"/>
          </a:xfrm>
        </p:grpSpPr>
        <p:sp>
          <p:nvSpPr>
            <p:cNvPr id="45" name="圆角矩形 44"/>
            <p:cNvSpPr/>
            <p:nvPr/>
          </p:nvSpPr>
          <p:spPr>
            <a:xfrm>
              <a:off x="1356850" y="3848398"/>
              <a:ext cx="2112582" cy="61877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Javascript API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4146487" y="3848398"/>
              <a:ext cx="2112582" cy="6187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Opengl 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ES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031682" y="3926951"/>
              <a:ext cx="14462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</a:t>
              </a:r>
            </a:p>
          </p:txBody>
        </p:sp>
        <p:sp>
          <p:nvSpPr>
            <p:cNvPr id="51" name="右箭头 50"/>
            <p:cNvSpPr/>
            <p:nvPr/>
          </p:nvSpPr>
          <p:spPr>
            <a:xfrm>
              <a:off x="3734826" y="3971281"/>
              <a:ext cx="241825" cy="2650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" name="右箭头 70"/>
            <p:cNvSpPr/>
            <p:nvPr/>
          </p:nvSpPr>
          <p:spPr>
            <a:xfrm>
              <a:off x="6524463" y="3971281"/>
              <a:ext cx="241825" cy="2650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689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276" y="2072092"/>
            <a:ext cx="1731192" cy="1392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280" y="2105165"/>
            <a:ext cx="1692863" cy="1373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55" y="2104978"/>
            <a:ext cx="1743969" cy="1373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412" y="2104978"/>
            <a:ext cx="1724804" cy="13798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03031" y="3713551"/>
            <a:ext cx="19690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几何体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Geometry</a:t>
            </a:r>
          </a:p>
          <a:p>
            <a:pPr algn="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拥有分段，半径（或长宽高）等属性的物体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3280" y="3709766"/>
            <a:ext cx="1837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网格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Mesh</a:t>
            </a:r>
          </a:p>
          <a:p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就是几何体表面，由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Face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构成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26572" y="3702834"/>
            <a:ext cx="186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面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Face</a:t>
            </a: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一个个很小的三角形</a:t>
            </a:r>
          </a:p>
        </p:txBody>
      </p:sp>
      <p:sp>
        <p:nvSpPr>
          <p:cNvPr id="9" name="矩形 8"/>
          <p:cNvSpPr/>
          <p:nvPr/>
        </p:nvSpPr>
        <p:spPr>
          <a:xfrm>
            <a:off x="8447912" y="3716698"/>
            <a:ext cx="1637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顶点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Vertex</a:t>
            </a: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构成三角形的点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21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10832" y="3114394"/>
            <a:ext cx="1601445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创建场景</a:t>
            </a:r>
          </a:p>
        </p:txBody>
      </p:sp>
      <p:sp>
        <p:nvSpPr>
          <p:cNvPr id="3" name="右箭头 2"/>
          <p:cNvSpPr/>
          <p:nvPr/>
        </p:nvSpPr>
        <p:spPr>
          <a:xfrm>
            <a:off x="3444050" y="3202376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972515" y="3114394"/>
            <a:ext cx="1583236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配置场景</a:t>
            </a:r>
          </a:p>
        </p:txBody>
      </p:sp>
      <p:sp>
        <p:nvSpPr>
          <p:cNvPr id="5" name="右箭头 4"/>
          <p:cNvSpPr/>
          <p:nvPr/>
        </p:nvSpPr>
        <p:spPr>
          <a:xfrm>
            <a:off x="5873052" y="3202376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451386" y="3114394"/>
            <a:ext cx="1836616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创建模型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材质</a:t>
            </a:r>
          </a:p>
        </p:txBody>
      </p:sp>
      <p:sp>
        <p:nvSpPr>
          <p:cNvPr id="7" name="右箭头 6"/>
          <p:cNvSpPr/>
          <p:nvPr/>
        </p:nvSpPr>
        <p:spPr>
          <a:xfrm>
            <a:off x="8455229" y="3202376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890359" y="3114394"/>
            <a:ext cx="887208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渲染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972515" y="2490379"/>
            <a:ext cx="1583236" cy="4298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灯光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972515" y="1872963"/>
            <a:ext cx="1583236" cy="4298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相机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83499" y="3719236"/>
            <a:ext cx="2781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camera = new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Camera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(..)</a:t>
            </a: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light = new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Light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(..)</a:t>
            </a: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scene.add(camera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scene.add(light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25731" y="3876143"/>
            <a:ext cx="2908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loader = new Loader()</a:t>
            </a: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loader.load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(‘..', function(..){</a:t>
            </a: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 mesh = new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Mesh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(..);</a:t>
            </a: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scene.add(mesh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});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7284" y="371923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scene = new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Scene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61267" y="711490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Three.js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中的开发流程：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7335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ap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3315" y="1331994"/>
            <a:ext cx="2608526" cy="19563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157" y="1331994"/>
            <a:ext cx="5029589" cy="45266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03315" y="3728240"/>
            <a:ext cx="353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//  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旋转动画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mesh.rotation.y += 0.01;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4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8914" y="2897939"/>
            <a:ext cx="113130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Three.js</a:t>
            </a:r>
            <a:r>
              <a:rPr kumimoji="1" lang="zh-CN" alt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提供了什么？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59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03843" y="1156596"/>
            <a:ext cx="1144865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Loader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05421" y="2167777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模型（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obj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stl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48684" y="216777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材质（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mtl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33699" y="2167777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动画（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fbx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dae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928" y="2727188"/>
            <a:ext cx="2046864" cy="20639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123" y="2727188"/>
            <a:ext cx="2086444" cy="2063969"/>
          </a:xfrm>
          <a:prstGeom prst="rect">
            <a:avLst/>
          </a:prstGeom>
        </p:spPr>
      </p:pic>
      <p:pic>
        <p:nvPicPr>
          <p:cNvPr id="8" name="an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26898" y="2727188"/>
            <a:ext cx="2657275" cy="19929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08376" y="1026578"/>
            <a:ext cx="9144000" cy="7217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从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软件导出并解析模型、材质、动画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23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34215" y="2192162"/>
            <a:ext cx="19415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基本几何体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BoxGeometry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CircleGeometry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ConeGeometry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SphereGeometry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92" y="4223483"/>
            <a:ext cx="958939" cy="8384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131" y="4223486"/>
            <a:ext cx="908913" cy="8384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393" y="5167867"/>
            <a:ext cx="958938" cy="844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132" y="5167867"/>
            <a:ext cx="906994" cy="8523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54851" y="2192159"/>
            <a:ext cx="20697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变形几何体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LatheGeometry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ShapeGeometry</a:t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NURBS Geometry</a:t>
            </a: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26" y="4223483"/>
            <a:ext cx="902940" cy="8384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648" y="4223483"/>
            <a:ext cx="829953" cy="8384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5526" y="5167870"/>
            <a:ext cx="902940" cy="8185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648" y="5167870"/>
            <a:ext cx="829954" cy="8185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461611" y="1304426"/>
            <a:ext cx="166502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Geometry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58251" y="1174409"/>
            <a:ext cx="9144000" cy="7217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定义基本几何体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842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11493" y="1153507"/>
            <a:ext cx="1281120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Material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056" y="4064443"/>
            <a:ext cx="1844509" cy="19235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01" y="4064443"/>
            <a:ext cx="2042588" cy="1923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01" y="2158468"/>
            <a:ext cx="2042588" cy="1763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057" y="2158468"/>
            <a:ext cx="1844508" cy="176338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142" y="1004623"/>
            <a:ext cx="9144000" cy="7217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模拟各种材质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37044" y="1969817"/>
            <a:ext cx="390019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内置材质：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MeshBasicMaterial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MeshLambertMaterial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MeshPhongMaterial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ShaderMaterial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</a:p>
          <a:p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材质参数：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color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颜色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map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漫反射贴图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bumpMap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凹凸贴图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normalMap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 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法线贴图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envMap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环境贴图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emissiveIntensity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自发光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Skinning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蒙皮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–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权重影响顶点位置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</a:p>
          <a:p>
            <a:pPr lvl="0"/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7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47708" y="1111863"/>
            <a:ext cx="1555234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Animation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73699" y="2297473"/>
            <a:ext cx="27494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、基于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Mesh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的动画：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位置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position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角度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rotation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缩放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scale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73699" y="4636579"/>
            <a:ext cx="28491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、基于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Vertex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的动画：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修改顶点位置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粒子动画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Points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30958" y="2297477"/>
            <a:ext cx="28841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、由软件导出的动画：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骨骼蒙皮动画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变形</a:t>
            </a: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动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画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38512" y="2297477"/>
            <a:ext cx="22910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*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、着色器动画：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顶点着色器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片元着色器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0957" y="4636576"/>
            <a:ext cx="30075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、基于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Material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的动画：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透明度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贴图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uv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颜色值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4959" y="920963"/>
            <a:ext cx="10668000" cy="7217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丰富的动画类型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25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99721" y="2184347"/>
            <a:ext cx="11977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Geometry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83737" y="2184347"/>
            <a:ext cx="90281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Loader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83737" y="2184347"/>
            <a:ext cx="100540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Material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16014" y="2184347"/>
            <a:ext cx="68480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Light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32493" y="2184347"/>
            <a:ext cx="121058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Animation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3737" y="2665213"/>
            <a:ext cx="83869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Scene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93733" y="2665213"/>
            <a:ext cx="1005403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Camera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42664" y="2665213"/>
            <a:ext cx="1924566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</a:rPr>
              <a:t>WebGLRenderer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12659" y="2184347"/>
            <a:ext cx="7489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Mesh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83737" y="3898942"/>
            <a:ext cx="122341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</a:rPr>
              <a:t>Raycaster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61572" y="3898942"/>
            <a:ext cx="80021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Curve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72719" y="3898942"/>
            <a:ext cx="979755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Helpers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37428" y="3898942"/>
            <a:ext cx="18091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</a:rPr>
              <a:t>BufferGeometry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10758" y="2665213"/>
            <a:ext cx="94134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Texture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83737" y="5254837"/>
            <a:ext cx="1146468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Object3D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61572" y="5254837"/>
            <a:ext cx="838756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Vector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40148" y="5254837"/>
            <a:ext cx="813043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Matrix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37428" y="5254837"/>
            <a:ext cx="697627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Face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81344" y="171500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81344" y="341955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不常用：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81343" y="480547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基类或单元：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620518" y="3807689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</a:rPr>
              <a:t>……</a:t>
            </a:r>
            <a:endParaRPr lang="zh-CN" altLang="en-US" sz="3000" dirty="0">
              <a:latin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38033" y="515712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</a:rPr>
              <a:t>……</a:t>
            </a:r>
            <a:endParaRPr lang="zh-CN" altLang="en-US" sz="3000" dirty="0"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460001" y="2665213"/>
            <a:ext cx="109100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VREffect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74757" y="2184347"/>
            <a:ext cx="825867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</a:rPr>
              <a:t>Points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1191" y="766297"/>
            <a:ext cx="9144000" cy="648997"/>
          </a:xfrm>
          <a:prstGeom prst="rect">
            <a:avLst/>
          </a:prstGeom>
          <a:noFill/>
        </p:spPr>
        <p:txBody>
          <a:bodyPr wrap="square" lIns="108000" tIns="108000" rIns="108000" bIns="108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690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2017-03-19_0131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25996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0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04E422A9-B737-42F7-B153-71159DD587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3" t="2552" r="-41836" b="64227"/>
          <a:stretch/>
        </p:blipFill>
        <p:spPr>
          <a:xfrm>
            <a:off x="18126" y="20193"/>
            <a:ext cx="12246685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758C0DA-A769-4CEB-B3E4-31EDEECA5C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83" t="66779" r="55350"/>
          <a:stretch/>
        </p:blipFill>
        <p:spPr>
          <a:xfrm>
            <a:off x="-54685" y="0"/>
            <a:ext cx="1224668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992A2C1-B9B6-47A0-9A76-575CB19A9B88}"/>
              </a:ext>
            </a:extLst>
          </p:cNvPr>
          <p:cNvSpPr txBox="1"/>
          <p:nvPr/>
        </p:nvSpPr>
        <p:spPr>
          <a:xfrm>
            <a:off x="5105377" y="1367874"/>
            <a:ext cx="19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 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2C03FF4-DB73-4C94-9BA0-30F37E6BF72E}"/>
              </a:ext>
            </a:extLst>
          </p:cNvPr>
          <p:cNvSpPr txBox="1"/>
          <p:nvPr/>
        </p:nvSpPr>
        <p:spPr>
          <a:xfrm>
            <a:off x="5215022" y="2510835"/>
            <a:ext cx="1761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直线连接符 6">
            <a:extLst>
              <a:ext uri="{FF2B5EF4-FFF2-40B4-BE49-F238E27FC236}">
                <a16:creationId xmlns:a16="http://schemas.microsoft.com/office/drawing/2014/main" xmlns="" id="{BCEEF44E-F7E4-403B-B91C-D5ABEF55A92F}"/>
              </a:ext>
            </a:extLst>
          </p:cNvPr>
          <p:cNvCxnSpPr>
            <a:cxnSpLocks/>
          </p:cNvCxnSpPr>
          <p:nvPr/>
        </p:nvCxnSpPr>
        <p:spPr>
          <a:xfrm>
            <a:off x="5795806" y="2417400"/>
            <a:ext cx="600389" cy="1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722585" y="3599666"/>
            <a:ext cx="7090218" cy="1634027"/>
            <a:chOff x="1593032" y="3830099"/>
            <a:chExt cx="7090218" cy="163402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61FBFAD5-2270-4CE1-B0C0-F5095FEAD09E}"/>
                </a:ext>
              </a:extLst>
            </p:cNvPr>
            <p:cNvSpPr txBox="1"/>
            <p:nvPr/>
          </p:nvSpPr>
          <p:spPr>
            <a:xfrm>
              <a:off x="1593032" y="4807143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能做什么</a:t>
              </a: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9DB38564-AB71-4B12-A386-83757AC25F24}"/>
                </a:ext>
              </a:extLst>
            </p:cNvPr>
            <p:cNvGrpSpPr/>
            <p:nvPr/>
          </p:nvGrpSpPr>
          <p:grpSpPr>
            <a:xfrm>
              <a:off x="2116969" y="3830099"/>
              <a:ext cx="777976" cy="804556"/>
              <a:chOff x="4404994" y="2895785"/>
              <a:chExt cx="662608" cy="685246"/>
            </a:xfrm>
          </p:grpSpPr>
          <p:sp>
            <p:nvSpPr>
              <p:cNvPr id="10" name="圆角矩形 12">
                <a:extLst>
                  <a:ext uri="{FF2B5EF4-FFF2-40B4-BE49-F238E27FC236}">
                    <a16:creationId xmlns:a16="http://schemas.microsoft.com/office/drawing/2014/main" xmlns="" id="{7078AFBB-936C-4433-8CDF-9271C48140A5}"/>
                  </a:ext>
                </a:extLst>
              </p:cNvPr>
              <p:cNvSpPr/>
              <p:nvPr/>
            </p:nvSpPr>
            <p:spPr>
              <a:xfrm rot="2700000">
                <a:off x="4404994" y="2895785"/>
                <a:ext cx="662608" cy="662608"/>
              </a:xfrm>
              <a:prstGeom prst="roundRect">
                <a:avLst>
                  <a:gd name="adj" fmla="val 322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533722DF-B837-43F2-BC91-1C58D7AF4965}"/>
                  </a:ext>
                </a:extLst>
              </p:cNvPr>
              <p:cNvSpPr txBox="1"/>
              <p:nvPr/>
            </p:nvSpPr>
            <p:spPr>
              <a:xfrm>
                <a:off x="4435575" y="2996256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200">
                    <a:solidFill>
                      <a:schemeClr val="bg1"/>
                    </a:solidFill>
                    <a:latin typeface="+mj-lt"/>
                  </a:rPr>
                  <a:t>01</a:t>
                </a:r>
                <a:endParaRPr kumimoji="1" lang="zh-CN" altLang="en-US" sz="320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4E901719-85D3-4684-AD9B-09A656B6C98E}"/>
                </a:ext>
              </a:extLst>
            </p:cNvPr>
            <p:cNvSpPr txBox="1"/>
            <p:nvPr/>
          </p:nvSpPr>
          <p:spPr>
            <a:xfrm>
              <a:off x="4098992" y="4807143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该怎么做</a:t>
              </a: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A7E2071F-4629-4222-9B83-ED8D1ECBD570}"/>
                </a:ext>
              </a:extLst>
            </p:cNvPr>
            <p:cNvGrpSpPr/>
            <p:nvPr/>
          </p:nvGrpSpPr>
          <p:grpSpPr>
            <a:xfrm>
              <a:off x="4622928" y="3830099"/>
              <a:ext cx="777976" cy="804556"/>
              <a:chOff x="4404994" y="2895785"/>
              <a:chExt cx="662608" cy="685246"/>
            </a:xfrm>
          </p:grpSpPr>
          <p:sp>
            <p:nvSpPr>
              <p:cNvPr id="15" name="圆角矩形 18">
                <a:extLst>
                  <a:ext uri="{FF2B5EF4-FFF2-40B4-BE49-F238E27FC236}">
                    <a16:creationId xmlns:a16="http://schemas.microsoft.com/office/drawing/2014/main" xmlns="" id="{8A55D346-194A-4076-A52C-50BCF99CBE06}"/>
                  </a:ext>
                </a:extLst>
              </p:cNvPr>
              <p:cNvSpPr/>
              <p:nvPr/>
            </p:nvSpPr>
            <p:spPr>
              <a:xfrm rot="2700000">
                <a:off x="4404994" y="2895785"/>
                <a:ext cx="662608" cy="662608"/>
              </a:xfrm>
              <a:prstGeom prst="roundRect">
                <a:avLst>
                  <a:gd name="adj" fmla="val 322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id="{F423910E-6897-4A63-9006-F71A227D5D7A}"/>
                  </a:ext>
                </a:extLst>
              </p:cNvPr>
              <p:cNvSpPr txBox="1"/>
              <p:nvPr/>
            </p:nvSpPr>
            <p:spPr>
              <a:xfrm>
                <a:off x="4435575" y="2996256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200">
                    <a:solidFill>
                      <a:schemeClr val="bg1"/>
                    </a:solidFill>
                    <a:latin typeface="+mj-lt"/>
                  </a:rPr>
                  <a:t>02</a:t>
                </a:r>
                <a:endParaRPr kumimoji="1" lang="zh-CN" altLang="en-US" sz="320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448B1AD5-FCB1-4152-A117-B5262BBA2780}"/>
                </a:ext>
              </a:extLst>
            </p:cNvPr>
            <p:cNvSpPr txBox="1"/>
            <p:nvPr/>
          </p:nvSpPr>
          <p:spPr>
            <a:xfrm>
              <a:off x="6651925" y="481779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工作原理</a:t>
              </a: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2F7B14D1-2D1D-4F9F-B586-49F34C516A32}"/>
                </a:ext>
              </a:extLst>
            </p:cNvPr>
            <p:cNvGrpSpPr/>
            <p:nvPr/>
          </p:nvGrpSpPr>
          <p:grpSpPr>
            <a:xfrm>
              <a:off x="7175862" y="3840751"/>
              <a:ext cx="777976" cy="804556"/>
              <a:chOff x="4404994" y="2895785"/>
              <a:chExt cx="662608" cy="685246"/>
            </a:xfrm>
          </p:grpSpPr>
          <p:sp>
            <p:nvSpPr>
              <p:cNvPr id="20" name="圆角矩形 23">
                <a:extLst>
                  <a:ext uri="{FF2B5EF4-FFF2-40B4-BE49-F238E27FC236}">
                    <a16:creationId xmlns:a16="http://schemas.microsoft.com/office/drawing/2014/main" xmlns="" id="{A114EB80-D2C3-4427-9F04-28D2CE3ED05F}"/>
                  </a:ext>
                </a:extLst>
              </p:cNvPr>
              <p:cNvSpPr/>
              <p:nvPr/>
            </p:nvSpPr>
            <p:spPr>
              <a:xfrm rot="2700000">
                <a:off x="4404994" y="2895785"/>
                <a:ext cx="662608" cy="662608"/>
              </a:xfrm>
              <a:prstGeom prst="roundRect">
                <a:avLst>
                  <a:gd name="adj" fmla="val 322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F669B81B-ADB1-4C7D-8A0A-BE79FDE4FFE0}"/>
                  </a:ext>
                </a:extLst>
              </p:cNvPr>
              <p:cNvSpPr txBox="1"/>
              <p:nvPr/>
            </p:nvSpPr>
            <p:spPr>
              <a:xfrm>
                <a:off x="4435575" y="2996256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200" dirty="0">
                    <a:solidFill>
                      <a:schemeClr val="bg1"/>
                    </a:solidFill>
                    <a:latin typeface="+mj-lt"/>
                  </a:rPr>
                  <a:t>03</a:t>
                </a:r>
                <a:endParaRPr kumimoji="1" lang="zh-CN" altLang="en-US" sz="32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265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2404C6D-1701-4BF6-A098-9E9D6A218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4619" b="71884"/>
          <a:stretch/>
        </p:blipFill>
        <p:spPr>
          <a:xfrm flipH="1" flipV="1">
            <a:off x="0" y="-39653"/>
            <a:ext cx="12192000" cy="48720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E260DD35-1C5C-4300-AA8E-AE2407D37608}"/>
              </a:ext>
            </a:extLst>
          </p:cNvPr>
          <p:cNvSpPr txBox="1"/>
          <p:nvPr/>
        </p:nvSpPr>
        <p:spPr>
          <a:xfrm>
            <a:off x="4157009" y="4044771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工作原理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8740D92C-D2D3-46E7-ACF8-8C2DCF39592A}"/>
              </a:ext>
            </a:extLst>
          </p:cNvPr>
          <p:cNvGrpSpPr/>
          <p:nvPr/>
        </p:nvGrpSpPr>
        <p:grpSpPr>
          <a:xfrm>
            <a:off x="5277853" y="2253232"/>
            <a:ext cx="1636295" cy="1394235"/>
            <a:chOff x="3375094" y="2895785"/>
            <a:chExt cx="777647" cy="662608"/>
          </a:xfrm>
        </p:grpSpPr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xmlns="" id="{4C076230-408A-4BFB-8805-D2B1DBDE1A11}"/>
                </a:ext>
              </a:extLst>
            </p:cNvPr>
            <p:cNvSpPr/>
            <p:nvPr/>
          </p:nvSpPr>
          <p:spPr>
            <a:xfrm rot="2700000">
              <a:off x="343261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B7B14B67-670B-4EB0-B5C3-48A9B054B6CD}"/>
                </a:ext>
              </a:extLst>
            </p:cNvPr>
            <p:cNvSpPr txBox="1"/>
            <p:nvPr/>
          </p:nvSpPr>
          <p:spPr>
            <a:xfrm>
              <a:off x="3375094" y="2963802"/>
              <a:ext cx="777647" cy="5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kumimoji="1"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93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14" y="2690246"/>
            <a:ext cx="1178790" cy="12078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353" y="2692499"/>
            <a:ext cx="1120924" cy="12057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138" y="2690249"/>
            <a:ext cx="1063865" cy="1235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719" y="4803591"/>
            <a:ext cx="1187795" cy="13043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71080" y="40703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顶点坐标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05358" y="4070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图元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979703" y="4070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片元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4664648" y="3360346"/>
            <a:ext cx="14557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19713" y="291489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、图元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装配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7352551" y="3360346"/>
            <a:ext cx="12635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44424" y="291489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、光栅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化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187463" y="5488880"/>
            <a:ext cx="3768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464240" y="1562960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WebGL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的工作流程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31868" y="292482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、获取顶点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732011" y="3399133"/>
            <a:ext cx="14557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082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2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2015.cnblogs.com/blog/111077/201704/111077-20170423222125444-8749347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2333"/>
            <a:ext cx="12068175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22385" y="739001"/>
            <a:ext cx="9144000" cy="648997"/>
          </a:xfrm>
          <a:prstGeom prst="rect">
            <a:avLst/>
          </a:prstGeom>
          <a:noFill/>
        </p:spPr>
        <p:txBody>
          <a:bodyPr wrap="square" lIns="108000" tIns="108000" rIns="108000" bIns="108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获取顶点坐标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455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2015.cnblogs.com/blog/111077/201704/111077-20170423224527007-2078718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8121"/>
            <a:ext cx="115157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222385" y="739001"/>
            <a:ext cx="9144000" cy="648997"/>
          </a:xfrm>
          <a:prstGeom prst="rect">
            <a:avLst/>
          </a:prstGeom>
          <a:noFill/>
        </p:spPr>
        <p:txBody>
          <a:bodyPr wrap="square" lIns="108000" tIns="108000" rIns="108000" bIns="108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图元装配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7666" y="5540991"/>
            <a:ext cx="5956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顶点着色器</a:t>
            </a:r>
            <a:r>
              <a:rPr lang="en-US" altLang="zh-CN" dirty="0" smtClean="0"/>
              <a:t>:  JS</a:t>
            </a:r>
            <a:r>
              <a:rPr lang="zh-CN" altLang="en-US" dirty="0" smtClean="0"/>
              <a:t>坐标  </a:t>
            </a:r>
            <a:r>
              <a:rPr lang="en-US" altLang="zh-CN" dirty="0" smtClean="0"/>
              <a:t>=&gt;  OpenGL ES </a:t>
            </a:r>
            <a:r>
              <a:rPr lang="zh-CN" altLang="en-US" dirty="0" smtClean="0"/>
              <a:t>坐标  </a:t>
            </a:r>
            <a:r>
              <a:rPr lang="en-US" altLang="zh-CN" dirty="0" smtClean="0"/>
              <a:t>=&gt;  </a:t>
            </a:r>
            <a:r>
              <a:rPr lang="zh-CN" altLang="en-US" dirty="0" smtClean="0"/>
              <a:t>屏幕二维坐标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50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2015.cnblogs.com/blog/111077/201704/111077-20170423231345772-8620237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0" y="2381511"/>
            <a:ext cx="1152525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22385" y="739001"/>
            <a:ext cx="9144000" cy="648997"/>
          </a:xfrm>
          <a:prstGeom prst="rect">
            <a:avLst/>
          </a:prstGeom>
          <a:noFill/>
        </p:spPr>
        <p:txBody>
          <a:bodyPr wrap="square" lIns="108000" tIns="108000" rIns="108000" bIns="108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顶点着色器处理流程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7666" y="5540991"/>
            <a:ext cx="5956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顶点着色器</a:t>
            </a:r>
            <a:r>
              <a:rPr lang="en-US" altLang="zh-CN" dirty="0" smtClean="0"/>
              <a:t>:  JS</a:t>
            </a:r>
            <a:r>
              <a:rPr lang="zh-CN" altLang="en-US" dirty="0" smtClean="0"/>
              <a:t>坐标  </a:t>
            </a:r>
            <a:r>
              <a:rPr lang="en-US" altLang="zh-CN" dirty="0" smtClean="0"/>
              <a:t>=&gt;  OpenGL ES </a:t>
            </a:r>
            <a:r>
              <a:rPr lang="zh-CN" altLang="en-US" dirty="0" smtClean="0"/>
              <a:t>坐标  </a:t>
            </a:r>
            <a:r>
              <a:rPr lang="en-US" altLang="zh-CN" dirty="0" smtClean="0"/>
              <a:t>=&gt;  </a:t>
            </a:r>
            <a:r>
              <a:rPr lang="zh-CN" altLang="en-US" dirty="0" smtClean="0"/>
              <a:t>屏幕二维坐标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31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s2015.cnblogs.com/blog/111077/201704/111077-20170424103416115-5612988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441267"/>
            <a:ext cx="117157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22385" y="739001"/>
            <a:ext cx="9144000" cy="648997"/>
          </a:xfrm>
          <a:prstGeom prst="rect">
            <a:avLst/>
          </a:prstGeom>
          <a:noFill/>
        </p:spPr>
        <p:txBody>
          <a:bodyPr wrap="square" lIns="108000" tIns="108000" rIns="108000" bIns="108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光栅化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907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mages2015.cnblogs.com/blog/111077/201704/111077-20170424104351694-9816329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676642"/>
            <a:ext cx="1216342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22385" y="739001"/>
            <a:ext cx="9144000" cy="648997"/>
          </a:xfrm>
          <a:prstGeom prst="rect">
            <a:avLst/>
          </a:prstGeom>
          <a:noFill/>
        </p:spPr>
        <p:txBody>
          <a:bodyPr wrap="square" lIns="108000" tIns="108000" rIns="108000" bIns="108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片元着色器处理流程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11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11690" y="2006221"/>
            <a:ext cx="4217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>
                <a:hlinkClick r:id="rId2"/>
              </a:rPr>
              <a:t>Three.js</a:t>
            </a:r>
            <a:r>
              <a:rPr lang="zh-CN" altLang="en-US" dirty="0" smtClean="0">
                <a:hlinkClick r:id="rId2"/>
              </a:rPr>
              <a:t>开发指南</a:t>
            </a:r>
            <a:r>
              <a:rPr lang="en-US" altLang="zh-CN" dirty="0" smtClean="0">
                <a:hlinkClick r:id="rId2"/>
              </a:rPr>
              <a:t>, </a:t>
            </a:r>
            <a:r>
              <a:rPr lang="zh-CN" altLang="en-US" dirty="0" smtClean="0">
                <a:hlinkClick r:id="rId2"/>
              </a:rPr>
              <a:t>机械工业出版社</a:t>
            </a:r>
            <a:r>
              <a:rPr lang="en-US" altLang="zh-CN" dirty="0" smtClean="0">
                <a:hlinkClick r:id="rId2"/>
              </a:rPr>
              <a:t>, 2015.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Three.js doc</a:t>
            </a:r>
            <a:endParaRPr lang="en-US" altLang="zh-CN" dirty="0" smtClean="0"/>
          </a:p>
          <a:p>
            <a:r>
              <a:rPr lang="zh-CN" altLang="en-US" dirty="0" smtClean="0">
                <a:hlinkClick r:id="rId4"/>
              </a:rPr>
              <a:t>万波的博客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71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2404C6D-1701-4BF6-A098-9E9D6A218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4619" b="71884"/>
          <a:stretch/>
        </p:blipFill>
        <p:spPr>
          <a:xfrm flipH="1" flipV="1">
            <a:off x="0" y="-39653"/>
            <a:ext cx="12192000" cy="48720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E260DD35-1C5C-4300-AA8E-AE2407D37608}"/>
              </a:ext>
            </a:extLst>
          </p:cNvPr>
          <p:cNvSpPr txBox="1"/>
          <p:nvPr/>
        </p:nvSpPr>
        <p:spPr>
          <a:xfrm>
            <a:off x="4157010" y="4044771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能做什么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8740D92C-D2D3-46E7-ACF8-8C2DCF39592A}"/>
              </a:ext>
            </a:extLst>
          </p:cNvPr>
          <p:cNvGrpSpPr/>
          <p:nvPr/>
        </p:nvGrpSpPr>
        <p:grpSpPr>
          <a:xfrm>
            <a:off x="5277853" y="2253232"/>
            <a:ext cx="1636295" cy="1394235"/>
            <a:chOff x="3375094" y="2895785"/>
            <a:chExt cx="777647" cy="662608"/>
          </a:xfrm>
        </p:grpSpPr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xmlns="" id="{4C076230-408A-4BFB-8805-D2B1DBDE1A11}"/>
                </a:ext>
              </a:extLst>
            </p:cNvPr>
            <p:cNvSpPr/>
            <p:nvPr/>
          </p:nvSpPr>
          <p:spPr>
            <a:xfrm rot="2700000">
              <a:off x="343261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B7B14B67-670B-4EB0-B5C3-48A9B054B6CD}"/>
                </a:ext>
              </a:extLst>
            </p:cNvPr>
            <p:cNvSpPr txBox="1"/>
            <p:nvPr/>
          </p:nvSpPr>
          <p:spPr>
            <a:xfrm>
              <a:off x="3375094" y="2963802"/>
              <a:ext cx="777647" cy="5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kumimoji="1"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309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07380" y="2665927"/>
            <a:ext cx="7547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可交互的产品展示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71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60show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063529"/>
            <a:ext cx="12192000" cy="79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9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62195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07380" y="2665927"/>
            <a:ext cx="7547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逼</a:t>
            </a:r>
            <a:r>
              <a:rPr kumimoji="1" lang="zh-CN" alt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真的三维场景</a:t>
            </a:r>
          </a:p>
        </p:txBody>
      </p:sp>
    </p:spTree>
    <p:extLst>
      <p:ext uri="{BB962C8B-B14F-4D97-AF65-F5344CB8AC3E}">
        <p14:creationId xmlns:p14="http://schemas.microsoft.com/office/powerpoint/2010/main" val="192893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e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54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07380" y="2665927"/>
            <a:ext cx="7547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沉浸式的网站体验</a:t>
            </a:r>
            <a:endParaRPr kumimoji="1"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00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926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4D9E5"/>
      </a:accent1>
      <a:accent2>
        <a:srgbClr val="CEA8B6"/>
      </a:accent2>
      <a:accent3>
        <a:srgbClr val="47B19D"/>
      </a:accent3>
      <a:accent4>
        <a:srgbClr val="F2D5B6"/>
      </a:accent4>
      <a:accent5>
        <a:srgbClr val="F38388"/>
      </a:accent5>
      <a:accent6>
        <a:srgbClr val="F6C4BC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874</Words>
  <Application>Microsoft Office PowerPoint</Application>
  <PresentationFormat>宽屏</PresentationFormat>
  <Paragraphs>207</Paragraphs>
  <Slides>37</Slides>
  <Notes>7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Helvetica Neue Light</vt:lpstr>
      <vt:lpstr>等线</vt:lpstr>
      <vt:lpstr>思源黑体 CN Heavy</vt:lpstr>
      <vt:lpstr>思源黑体 CN Medium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926</dc:title>
  <dc:creator/>
  <cp:lastModifiedBy>yun chen</cp:lastModifiedBy>
  <cp:revision>68</cp:revision>
  <dcterms:modified xsi:type="dcterms:W3CDTF">2020-08-07T11:44:11Z</dcterms:modified>
</cp:coreProperties>
</file>